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1" r:id="rId4"/>
    <p:sldId id="259" r:id="rId5"/>
    <p:sldId id="260" r:id="rId6"/>
    <p:sldId id="261" r:id="rId7"/>
    <p:sldId id="263" r:id="rId8"/>
    <p:sldId id="262" r:id="rId9"/>
    <p:sldId id="264" r:id="rId10"/>
    <p:sldId id="267" r:id="rId11"/>
    <p:sldId id="265" r:id="rId12"/>
    <p:sldId id="266" r:id="rId13"/>
    <p:sldId id="269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 horzBarState="maximized">
    <p:restoredLeft sz="1601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4042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C8DA7-B945-4A52-902B-1F92A88A288C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D6B94-FB21-49D0-BC4F-31F06F9F8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25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6B94-FB21-49D0-BC4F-31F06F9F81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05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6B94-FB21-49D0-BC4F-31F06F9F81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39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6B94-FB21-49D0-BC4F-31F06F9F81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90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6B94-FB21-49D0-BC4F-31F06F9F81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45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6B94-FB21-49D0-BC4F-31F06F9F81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09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6B94-FB21-49D0-BC4F-31F06F9F81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93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6B94-FB21-49D0-BC4F-31F06F9F81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2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6B94-FB21-49D0-BC4F-31F06F9F81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52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expensive dashboard products in the market today, and many that may have visual appeal but are overly complicated making them difficult to interpret.</a:t>
            </a:r>
          </a:p>
          <a:p>
            <a:endParaRPr lang="en-US" dirty="0"/>
          </a:p>
          <a:p>
            <a:r>
              <a:rPr lang="en-US" dirty="0"/>
              <a:t>Enter Peppermint…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affordable, fully customizable Sales Dashboard that is easy to interpret.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Some studies show that with improved comprehension of sales data statistics, comes longer retention of that information.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6B94-FB21-49D0-BC4F-31F06F9F81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6B94-FB21-49D0-BC4F-31F06F9F81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6B94-FB21-49D0-BC4F-31F06F9F81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37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6B94-FB21-49D0-BC4F-31F06F9F81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93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6B94-FB21-49D0-BC4F-31F06F9F81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2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6B94-FB21-49D0-BC4F-31F06F9F81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50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6B94-FB21-49D0-BC4F-31F06F9F81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12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2/12/2019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2/12/2019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2/12/2019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2/12/2019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2/12/2019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npmjs.com/package/graphq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material-ui.com/getting-started/installation/" TargetMode="Externa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npmjs.com/package/redux" TargetMode="External"/><Relationship Id="rId4" Type="http://schemas.openxmlformats.org/officeDocument/2006/relationships/hyperlink" Target="https://www.npmjs.com/package/redux-thun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apollographql.com/4-simple-ways-to-call-a-graphql-api-a6807bcdb355" TargetMode="External"/><Relationship Id="rId13" Type="http://schemas.openxmlformats.org/officeDocument/2006/relationships/hyperlink" Target="https://auth0.com/docs/security/store-tokens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graphql/graphql-js/issues/1043" TargetMode="External"/><Relationship Id="rId12" Type="http://schemas.openxmlformats.org/officeDocument/2006/relationships/hyperlink" Target="https://deepstreamhub.com/tutorials/guides/jwt-auth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howtographql.com/" TargetMode="External"/><Relationship Id="rId11" Type="http://schemas.openxmlformats.org/officeDocument/2006/relationships/hyperlink" Target="http://jasonwatmore.com/post/2017/12/07/react-redux-jwt-authentication-tutorial-example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s://www.npmjs.com/package/cors#configuring-cors-w-dynamic-origin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medium.com/@stowball/a-dummys-guide-to-redux-and-thunk-in-react-d8904a7005d3" TargetMode="External"/><Relationship Id="rId14" Type="http://schemas.openxmlformats.org/officeDocument/2006/relationships/hyperlink" Target="https://docs.mongodb.com/manual/aggregatio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balsamiq.com/wireframe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rello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4AB1E-F052-41FE-8A4A-BF0A9F0540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Peppermint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B5B63-9C86-4B3D-B595-A83EB86BF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/>
          <a:lstStyle/>
          <a:p>
            <a:r>
              <a:rPr lang="en-US" dirty="0"/>
              <a:t>Sales dashboard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EA026-F83D-40E0-9F19-8DE3D2B40DBD}"/>
              </a:ext>
            </a:extLst>
          </p:cNvPr>
          <p:cNvSpPr txBox="1"/>
          <p:nvPr/>
        </p:nvSpPr>
        <p:spPr>
          <a:xfrm>
            <a:off x="10408491" y="5511726"/>
            <a:ext cx="1103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February</a:t>
            </a:r>
          </a:p>
          <a:p>
            <a:pPr algn="r"/>
            <a:r>
              <a:rPr lang="en-US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541635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A8B0-2821-43AD-95F0-6F604167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and </a:t>
            </a:r>
            <a:r>
              <a:rPr lang="en-US" dirty="0" err="1"/>
              <a:t>graphiQL</a:t>
            </a:r>
            <a:r>
              <a:rPr lang="en-US" dirty="0"/>
              <a:t>(GUI)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1781F3-F460-4C3D-8AAB-662059658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761" y="2209147"/>
            <a:ext cx="11896477" cy="243970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7A5C1-3DD4-4186-87A0-A8A308482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21" y="4887353"/>
            <a:ext cx="10930155" cy="1226842"/>
          </a:xfrm>
        </p:spPr>
        <p:txBody>
          <a:bodyPr/>
          <a:lstStyle/>
          <a:p>
            <a:r>
              <a:rPr lang="en-US" sz="1800" dirty="0"/>
              <a:t>Manage data in MongoDB (CRUD)</a:t>
            </a:r>
          </a:p>
          <a:p>
            <a:r>
              <a:rPr lang="en-US" sz="1800" dirty="0"/>
              <a:t>Quickly retrieve data with one call to </a:t>
            </a:r>
            <a:r>
              <a:rPr lang="en-US" sz="1800" dirty="0" err="1"/>
              <a:t>GraphQL</a:t>
            </a:r>
            <a:r>
              <a:rPr lang="en-US" sz="1800" dirty="0"/>
              <a:t> instead of multiple calls from application</a:t>
            </a:r>
          </a:p>
          <a:p>
            <a:r>
              <a:rPr lang="en-US" sz="1800" dirty="0"/>
              <a:t>Use </a:t>
            </a:r>
            <a:r>
              <a:rPr lang="en-US" sz="1800" dirty="0" err="1"/>
              <a:t>GraphiQL</a:t>
            </a:r>
            <a:r>
              <a:rPr lang="en-US" sz="1800" dirty="0"/>
              <a:t> (GUI) to create/run queries and mutations manually (outside of code – dev only)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6FC20-50BE-4CF9-82A4-EAA946C44D66}"/>
              </a:ext>
            </a:extLst>
          </p:cNvPr>
          <p:cNvSpPr txBox="1"/>
          <p:nvPr/>
        </p:nvSpPr>
        <p:spPr>
          <a:xfrm>
            <a:off x="4762139" y="6429384"/>
            <a:ext cx="26677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https://www.npmjs.com/package/graphql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14232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7D10-3DD2-4626-BD15-F0F98B7A4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Material-UI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DE9755E-A3E4-4CE0-80F1-252CB1C8E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7282" y="2214038"/>
            <a:ext cx="4849969" cy="3598863"/>
          </a:xfr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D7169E40-0E4C-4D3B-A9D2-6BF2CE609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885" y="2214038"/>
            <a:ext cx="3971050" cy="3598863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AD2DBC8-0B66-4417-9505-375BDFCDA24A}"/>
              </a:ext>
            </a:extLst>
          </p:cNvPr>
          <p:cNvSpPr txBox="1">
            <a:spLocks/>
          </p:cNvSpPr>
          <p:nvPr/>
        </p:nvSpPr>
        <p:spPr>
          <a:xfrm>
            <a:off x="2581789" y="5936798"/>
            <a:ext cx="6870192" cy="4724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Built-in support for React components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54E71-8CA8-443E-8647-9F904436CD96}"/>
              </a:ext>
            </a:extLst>
          </p:cNvPr>
          <p:cNvSpPr txBox="1"/>
          <p:nvPr/>
        </p:nvSpPr>
        <p:spPr>
          <a:xfrm>
            <a:off x="4441540" y="6401486"/>
            <a:ext cx="3308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5"/>
              </a:rPr>
              <a:t>https://material-ui.com/getting-started/installation/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38345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A8B0-2821-43AD-95F0-6F604167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81781F3-F460-4C3D-8AAB-662059658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15145" y="2104858"/>
            <a:ext cx="5792683" cy="413906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7A5C1-3DD4-4186-87A0-A8A308482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1485" y="2336872"/>
            <a:ext cx="3502717" cy="2866030"/>
          </a:xfrm>
        </p:spPr>
        <p:txBody>
          <a:bodyPr/>
          <a:lstStyle/>
          <a:p>
            <a:r>
              <a:rPr lang="en-US" sz="2000" dirty="0"/>
              <a:t>A module to make state management easier – provides one global state</a:t>
            </a:r>
          </a:p>
          <a:p>
            <a:endParaRPr lang="en-US" sz="2000" dirty="0"/>
          </a:p>
          <a:p>
            <a:r>
              <a:rPr lang="en-US" sz="2000" dirty="0"/>
              <a:t>Using Redux tool in Chrome, can view state for entire application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D5D39-C773-47B4-87E4-4CE90A5D62EB}"/>
              </a:ext>
            </a:extLst>
          </p:cNvPr>
          <p:cNvSpPr txBox="1"/>
          <p:nvPr/>
        </p:nvSpPr>
        <p:spPr>
          <a:xfrm>
            <a:off x="5864215" y="6475935"/>
            <a:ext cx="2933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https://www.npmjs.com/package/redux-thunk</a:t>
            </a: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F75136-4520-449D-AB08-DB9A8F3FF669}"/>
              </a:ext>
            </a:extLst>
          </p:cNvPr>
          <p:cNvSpPr txBox="1"/>
          <p:nvPr/>
        </p:nvSpPr>
        <p:spPr>
          <a:xfrm>
            <a:off x="3009331" y="6475935"/>
            <a:ext cx="25603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5"/>
              </a:rPr>
              <a:t>https://www.npmjs.com/package/redux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71302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B9C2B48-3899-4B1D-B526-C35DFD16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89A43D-53DA-411B-94AD-DEEF9B654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D844A84-2EA4-4FF5-83FD-E14C9E8D7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A23D1B2-B408-4913-9A1D-051C9DB38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89E329-C38B-4230-A181-B6B8BB9E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77D54DE-D35C-41CF-B0BE-209030A71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1BE412D-E43A-40F7-9D40-9A608E43C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F1DCE60-EE3E-40AD-A094-D46BBD7D9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FD92A14-1D99-4216-ACAD-12048C4DF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5AB53B8-E9E6-4D13-AEB2-716CF5D06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EDB6ED-8D6C-4C15-A354-6ACB92E1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Peppermint Demo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A7FD3-C4B3-43A2-83CE-E1FE9FD2F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3" y="5101298"/>
            <a:ext cx="3739277" cy="1116622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000"/>
              <a:t>Use case: Bicycle company – Handlebars Express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4A455D-79D6-40D7-9374-BC97CBAFE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4606" y="1887238"/>
            <a:ext cx="6260963" cy="308352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3283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AADA-F644-48C8-ACE5-64742E89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4DB44F-1A4F-445C-9B1D-A2D6E6E72506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991948" y="2538178"/>
            <a:ext cx="5538506" cy="291351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Two-factor authentication to improve security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Support for custom views (Store, Item,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Support for custom widgets/charts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Support for real-time notifications</a:t>
            </a:r>
          </a:p>
          <a:p>
            <a:pPr>
              <a:lnSpc>
                <a:spcPct val="150000"/>
              </a:lnSpc>
            </a:pPr>
            <a:br>
              <a:rPr lang="en-US" dirty="0"/>
            </a:b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B9C2B48-3899-4B1D-B526-C35DFD16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89A43D-53DA-411B-94AD-DEEF9B654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D844A84-2EA4-4FF5-83FD-E14C9E8D7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A23D1B2-B408-4913-9A1D-051C9DB38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89E329-C38B-4230-A181-B6B8BB9E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77D54DE-D35C-41CF-B0BE-209030A71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1BE412D-E43A-40F7-9D40-9A608E43C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F1DCE60-EE3E-40AD-A094-D46BBD7D9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FD92A14-1D99-4216-ACAD-12048C4DF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5AB53B8-E9E6-4D13-AEB2-716CF5D06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EDB6ED-8D6C-4C15-A354-6ACB92E1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Thank</a:t>
            </a:r>
            <a:br>
              <a:rPr lang="en-US" sz="5400" dirty="0"/>
            </a:br>
            <a:r>
              <a:rPr lang="en-US" sz="5400" dirty="0"/>
              <a:t>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A7FD3-C4B3-43A2-83CE-E1FE9FD2F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3" y="5101298"/>
            <a:ext cx="3739277" cy="1116622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000" dirty="0"/>
              <a:t>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405AD0-C651-43AB-AA12-9553F3A1BAA2}"/>
              </a:ext>
            </a:extLst>
          </p:cNvPr>
          <p:cNvSpPr txBox="1"/>
          <p:nvPr/>
        </p:nvSpPr>
        <p:spPr>
          <a:xfrm>
            <a:off x="5644886" y="156678"/>
            <a:ext cx="614677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HELPFUL LINKS</a:t>
            </a:r>
          </a:p>
          <a:p>
            <a:pPr algn="ctr"/>
            <a:endParaRPr lang="en-US" sz="1200" dirty="0"/>
          </a:p>
          <a:p>
            <a:r>
              <a:rPr lang="en-US" sz="1200" u="sng" dirty="0" err="1"/>
              <a:t>GraphQL</a:t>
            </a:r>
            <a:r>
              <a:rPr lang="en-US" sz="1200" u="sng" dirty="0"/>
              <a:t> </a:t>
            </a:r>
          </a:p>
          <a:p>
            <a:endParaRPr lang="en-US" sz="1000" dirty="0"/>
          </a:p>
          <a:p>
            <a:r>
              <a:rPr lang="en-US" sz="1000" dirty="0" err="1"/>
              <a:t>Fullstack</a:t>
            </a:r>
            <a:r>
              <a:rPr lang="en-US" sz="1000" dirty="0"/>
              <a:t> tutorial for </a:t>
            </a:r>
            <a:r>
              <a:rPr lang="en-US" sz="1000" dirty="0" err="1"/>
              <a:t>GraphQL</a:t>
            </a:r>
            <a:endParaRPr lang="en-US" sz="1000" dirty="0"/>
          </a:p>
          <a:p>
            <a:r>
              <a:rPr lang="en-US" sz="1000" dirty="0">
                <a:hlinkClick r:id="rId6"/>
              </a:rPr>
              <a:t>https://www.howtographql.com/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How to pass query with variables to </a:t>
            </a:r>
            <a:r>
              <a:rPr lang="en-US" sz="1000" dirty="0" err="1"/>
              <a:t>graphQL</a:t>
            </a:r>
            <a:r>
              <a:rPr lang="en-US" sz="1000" dirty="0"/>
              <a:t> function</a:t>
            </a:r>
            <a:endParaRPr lang="en-US" sz="1000" dirty="0">
              <a:hlinkClick r:id="rId7"/>
            </a:endParaRPr>
          </a:p>
          <a:p>
            <a:r>
              <a:rPr lang="en-US" sz="1000" dirty="0">
                <a:hlinkClick r:id="rId7"/>
              </a:rPr>
              <a:t>https://github.com/graphql/graphql-js/issues/1043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Four Simply Ways to call a </a:t>
            </a:r>
            <a:r>
              <a:rPr lang="en-US" sz="1000" dirty="0" err="1"/>
              <a:t>GraphQL</a:t>
            </a:r>
            <a:r>
              <a:rPr lang="en-US" sz="1000" dirty="0"/>
              <a:t> API</a:t>
            </a:r>
          </a:p>
          <a:p>
            <a:r>
              <a:rPr lang="en-US" sz="1000" dirty="0">
                <a:hlinkClick r:id="rId8"/>
              </a:rPr>
              <a:t>https://blog.apollographql.com/4-simple-ways-to-call-a-graphql-api-a6807bcdb355</a:t>
            </a:r>
            <a:endParaRPr lang="en-US" sz="1000" dirty="0"/>
          </a:p>
          <a:p>
            <a:endParaRPr lang="en-US" sz="1000" dirty="0"/>
          </a:p>
          <a:p>
            <a:r>
              <a:rPr lang="en-US" sz="1200" u="sng" dirty="0"/>
              <a:t>REDUX</a:t>
            </a:r>
          </a:p>
          <a:p>
            <a:endParaRPr lang="en-US" sz="1000" dirty="0"/>
          </a:p>
          <a:p>
            <a:r>
              <a:rPr lang="en-US" sz="1000" dirty="0"/>
              <a:t>A Dummy’s Guide to Redux and </a:t>
            </a:r>
            <a:r>
              <a:rPr lang="en-US" sz="1000" dirty="0" err="1"/>
              <a:t>Thunk</a:t>
            </a:r>
            <a:r>
              <a:rPr lang="en-US" sz="1000" dirty="0"/>
              <a:t> in React</a:t>
            </a:r>
          </a:p>
          <a:p>
            <a:r>
              <a:rPr lang="en-US" sz="1000" dirty="0">
                <a:hlinkClick r:id="rId9"/>
              </a:rPr>
              <a:t>https://medium.com/@stowball/a-dummys-guide-to-redux-and-thunk-in-react-d8904a7005d3</a:t>
            </a:r>
            <a:endParaRPr lang="en-US" sz="1000" dirty="0"/>
          </a:p>
          <a:p>
            <a:endParaRPr lang="en-US" sz="1000" dirty="0"/>
          </a:p>
          <a:p>
            <a:r>
              <a:rPr lang="en-US" sz="1200" u="sng" dirty="0"/>
              <a:t>CORS</a:t>
            </a:r>
          </a:p>
          <a:p>
            <a:endParaRPr lang="en-US" sz="1000" dirty="0"/>
          </a:p>
          <a:p>
            <a:r>
              <a:rPr lang="en-US" sz="1000" dirty="0"/>
              <a:t>Configuring CORS w/Dynamic Origin</a:t>
            </a:r>
          </a:p>
          <a:p>
            <a:r>
              <a:rPr lang="en-US" sz="1000" dirty="0">
                <a:hlinkClick r:id="rId10"/>
              </a:rPr>
              <a:t>https://www.npmjs.com/package/cors#configuring-cors-w-dynamic-origin</a:t>
            </a:r>
            <a:endParaRPr lang="en-US" sz="1000" dirty="0"/>
          </a:p>
          <a:p>
            <a:endParaRPr lang="en-US" sz="1000" dirty="0"/>
          </a:p>
          <a:p>
            <a:r>
              <a:rPr lang="en-US" sz="1200" u="sng" dirty="0"/>
              <a:t>JWT Authentication</a:t>
            </a:r>
          </a:p>
          <a:p>
            <a:endParaRPr lang="en-US" sz="1000" dirty="0"/>
          </a:p>
          <a:p>
            <a:r>
              <a:rPr lang="en-US" sz="1000" dirty="0"/>
              <a:t>React Redux JWT Authentication Tutorial</a:t>
            </a:r>
          </a:p>
          <a:p>
            <a:r>
              <a:rPr lang="en-US" sz="1000" dirty="0">
                <a:hlinkClick r:id="rId11"/>
              </a:rPr>
              <a:t>http://jasonwatmore.com/post/2017/12/07/react-redux-jwt-authentication-tutorial-example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Authentication using JWT</a:t>
            </a:r>
          </a:p>
          <a:p>
            <a:r>
              <a:rPr lang="en-US" sz="1000" dirty="0">
                <a:hlinkClick r:id="rId12"/>
              </a:rPr>
              <a:t>https://deepstreamhub.com/tutorials/guides/jwt-auth/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Where to store tokens</a:t>
            </a:r>
          </a:p>
          <a:p>
            <a:r>
              <a:rPr lang="en-US" sz="1000" dirty="0">
                <a:hlinkClick r:id="rId13"/>
              </a:rPr>
              <a:t>https://auth0.com/docs/security/store-tokens</a:t>
            </a:r>
            <a:endParaRPr lang="en-US" sz="1000" dirty="0"/>
          </a:p>
          <a:p>
            <a:endParaRPr lang="en-US" sz="1000" dirty="0"/>
          </a:p>
          <a:p>
            <a:r>
              <a:rPr lang="en-US" sz="1200" u="sng" dirty="0"/>
              <a:t>MongoDB</a:t>
            </a:r>
          </a:p>
          <a:p>
            <a:endParaRPr lang="en-US" sz="1000" dirty="0"/>
          </a:p>
          <a:p>
            <a:r>
              <a:rPr lang="en-US" sz="1000" dirty="0" err="1"/>
              <a:t>mongoDB</a:t>
            </a:r>
            <a:r>
              <a:rPr lang="en-US" sz="1000" dirty="0"/>
              <a:t> Aggregation</a:t>
            </a:r>
          </a:p>
          <a:p>
            <a:r>
              <a:rPr lang="en-US" sz="1000" dirty="0">
                <a:hlinkClick r:id="rId14"/>
              </a:rPr>
              <a:t>https://docs.mongodb.com/manual/aggregation/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05065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A09D-0D38-422F-B772-26D330A0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Peppermint?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5725C-645F-46A1-A2AB-98BBDD52F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E7C63-2B2E-4476-882D-A2A58934D7C5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60946" y="3022673"/>
            <a:ext cx="3049702" cy="2913513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Alton Salmon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Kevin </a:t>
            </a:r>
            <a:r>
              <a:rPr lang="en-US" sz="1600" dirty="0" err="1"/>
              <a:t>Luu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Vicki Hope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7B40C2-AA5A-4BCF-AE6A-09837A351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50162" y="2336873"/>
            <a:ext cx="3063240" cy="576262"/>
          </a:xfrm>
        </p:spPr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7071B3-2498-4542-8342-914A9E08E60D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549686" y="3022673"/>
            <a:ext cx="3063240" cy="3571755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sales data visualization tool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Displays company sales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Simplifies visualization of complex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Provides “at-a-glance” performance status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50B335-796D-488A-BC56-02ADCE028B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5718B29-F6B7-4F7D-9847-CF00F0D1D33B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3571755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Build on skills learned in previous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Continue topic related to financial sector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Simulate real-world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Bicycle business (Handlebars Express)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Meet project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Learn new JavaScript libraries and gain additional experience with React.js</a:t>
            </a:r>
          </a:p>
        </p:txBody>
      </p:sp>
    </p:spTree>
    <p:extLst>
      <p:ext uri="{BB962C8B-B14F-4D97-AF65-F5344CB8AC3E}">
        <p14:creationId xmlns:p14="http://schemas.microsoft.com/office/powerpoint/2010/main" val="244036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A09D-0D38-422F-B772-26D330A0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Problem(s) to Solve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5725C-645F-46A1-A2AB-98BBDD52F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9608" y="2818133"/>
            <a:ext cx="5793320" cy="464860"/>
          </a:xfrm>
        </p:spPr>
        <p:txBody>
          <a:bodyPr/>
          <a:lstStyle/>
          <a:p>
            <a:r>
              <a:rPr lang="en-US" dirty="0"/>
              <a:t>Reduce Initial Cost for Sales Dashboard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7B40C2-AA5A-4BCF-AE6A-09837A351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69608" y="3494114"/>
            <a:ext cx="5957912" cy="576262"/>
          </a:xfrm>
        </p:spPr>
        <p:txBody>
          <a:bodyPr/>
          <a:lstStyle/>
          <a:p>
            <a:r>
              <a:rPr lang="en-US" dirty="0"/>
              <a:t>Improve Ability to Customize Application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50B335-796D-488A-BC56-02ADCE028B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9608" y="4366679"/>
            <a:ext cx="8280488" cy="576262"/>
          </a:xfrm>
        </p:spPr>
        <p:txBody>
          <a:bodyPr/>
          <a:lstStyle/>
          <a:p>
            <a:r>
              <a:rPr lang="en-US" dirty="0"/>
              <a:t>Represent complex sales data in a visual, relevant way</a:t>
            </a:r>
          </a:p>
        </p:txBody>
      </p:sp>
    </p:spTree>
    <p:extLst>
      <p:ext uri="{BB962C8B-B14F-4D97-AF65-F5344CB8AC3E}">
        <p14:creationId xmlns:p14="http://schemas.microsoft.com/office/powerpoint/2010/main" val="2566070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E9776-6DDA-4D8E-B2EC-515C4545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 - wireframe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21BD0-370D-478C-A0EB-04C555160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365" y="2292097"/>
            <a:ext cx="4698358" cy="426110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sz="2000" dirty="0"/>
              <a:t>Brainstorm, select idea</a:t>
            </a:r>
          </a:p>
          <a:p>
            <a:pPr>
              <a:lnSpc>
                <a:spcPct val="160000"/>
              </a:lnSpc>
            </a:pPr>
            <a:r>
              <a:rPr lang="en-US" sz="2000" dirty="0"/>
              <a:t>Create wireframe</a:t>
            </a:r>
          </a:p>
          <a:p>
            <a:pPr lvl="1">
              <a:lnSpc>
                <a:spcPct val="160000"/>
              </a:lnSpc>
            </a:pPr>
            <a:r>
              <a:rPr lang="en-US" sz="1800" dirty="0"/>
              <a:t>Balsamiq Mockup</a:t>
            </a:r>
          </a:p>
          <a:p>
            <a:pPr>
              <a:lnSpc>
                <a:spcPct val="160000"/>
              </a:lnSpc>
            </a:pPr>
            <a:r>
              <a:rPr lang="en-US" sz="2000" dirty="0"/>
              <a:t>Decide MVP requirements</a:t>
            </a:r>
          </a:p>
          <a:p>
            <a:pPr lvl="1">
              <a:lnSpc>
                <a:spcPct val="160000"/>
              </a:lnSpc>
            </a:pPr>
            <a:r>
              <a:rPr lang="en-US" sz="1800" dirty="0"/>
              <a:t>Design for desktop/tablet</a:t>
            </a:r>
          </a:p>
          <a:p>
            <a:pPr lvl="1">
              <a:lnSpc>
                <a:spcPct val="160000"/>
              </a:lnSpc>
            </a:pPr>
            <a:r>
              <a:rPr lang="en-US" sz="1800" dirty="0"/>
              <a:t>Functional log in</a:t>
            </a:r>
          </a:p>
          <a:p>
            <a:pPr lvl="1">
              <a:lnSpc>
                <a:spcPct val="160000"/>
              </a:lnSpc>
            </a:pPr>
            <a:r>
              <a:rPr lang="en-US" sz="1800" dirty="0"/>
              <a:t>Dashboard Company View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0B5F8E-C398-407E-B21A-94C4E26863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74956" y="2479226"/>
            <a:ext cx="5788639" cy="363237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8390DD-E5C2-4B05-89FD-BF54F096A6B8}"/>
              </a:ext>
            </a:extLst>
          </p:cNvPr>
          <p:cNvSpPr txBox="1"/>
          <p:nvPr/>
        </p:nvSpPr>
        <p:spPr>
          <a:xfrm>
            <a:off x="4976142" y="6404672"/>
            <a:ext cx="2239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https://balsamiq.com/wireframes/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0788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E9776-6DDA-4D8E-B2EC-515C4545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 – project management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21BD0-370D-478C-A0EB-04C555160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1100" y="2592392"/>
            <a:ext cx="3197524" cy="335120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Select project tool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Trello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Create/assign tasks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Set tentative due dates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Maintain status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Meet frequently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0B5F8E-C398-407E-B21A-94C4E26863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601712" y="2592392"/>
            <a:ext cx="6692470" cy="351238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7E340F-1EC2-46E7-8DA7-9A9E9A1A14D7}"/>
              </a:ext>
            </a:extLst>
          </p:cNvPr>
          <p:cNvSpPr txBox="1"/>
          <p:nvPr/>
        </p:nvSpPr>
        <p:spPr>
          <a:xfrm>
            <a:off x="5885797" y="6339386"/>
            <a:ext cx="12650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https://trello.com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6716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E9776-6DDA-4D8E-B2EC-515C4545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 -  assignments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6D3BF1-E05D-4848-ACDF-FC295D9BD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2681" y="2484984"/>
            <a:ext cx="3298181" cy="35993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Kevin</a:t>
            </a:r>
            <a:endParaRPr lang="en-US" sz="800" dirty="0"/>
          </a:p>
          <a:p>
            <a:r>
              <a:rPr lang="en-US" sz="1800" dirty="0"/>
              <a:t>GitHub code master</a:t>
            </a:r>
          </a:p>
          <a:p>
            <a:r>
              <a:rPr lang="en-US" sz="1800" dirty="0"/>
              <a:t>Implement </a:t>
            </a:r>
            <a:r>
              <a:rPr lang="en-US" sz="1800" dirty="0" err="1"/>
              <a:t>ApexCharts</a:t>
            </a:r>
            <a:endParaRPr lang="en-US" sz="1800" dirty="0"/>
          </a:p>
          <a:p>
            <a:r>
              <a:rPr lang="en-US" sz="1800" dirty="0"/>
              <a:t>Dashboard – Material-UI</a:t>
            </a:r>
          </a:p>
          <a:p>
            <a:r>
              <a:rPr lang="en-US" sz="1800" dirty="0"/>
              <a:t>Database interface </a:t>
            </a:r>
          </a:p>
          <a:p>
            <a:r>
              <a:rPr lang="en-US" sz="1800" dirty="0" err="1"/>
              <a:t>mLab</a:t>
            </a:r>
            <a:r>
              <a:rPr lang="en-US" sz="1800" dirty="0"/>
              <a:t> setup</a:t>
            </a:r>
          </a:p>
          <a:p>
            <a:r>
              <a:rPr lang="en-US" sz="1800" dirty="0"/>
              <a:t>Redux</a:t>
            </a:r>
            <a:r>
              <a:rPr lang="en-US" dirty="0"/>
              <a:t>		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651A4D7-CCE8-49A6-9D34-1BB96FDD7C62}"/>
              </a:ext>
            </a:extLst>
          </p:cNvPr>
          <p:cNvSpPr txBox="1">
            <a:spLocks/>
          </p:cNvSpPr>
          <p:nvPr/>
        </p:nvSpPr>
        <p:spPr>
          <a:xfrm>
            <a:off x="480012" y="2484984"/>
            <a:ext cx="3703056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Alton</a:t>
            </a:r>
            <a:endParaRPr lang="en-US" sz="800" dirty="0"/>
          </a:p>
          <a:p>
            <a:r>
              <a:rPr lang="en-US" sz="1800" dirty="0"/>
              <a:t>Setup webpack/babel</a:t>
            </a:r>
          </a:p>
          <a:p>
            <a:r>
              <a:rPr lang="en-US" sz="1800" dirty="0"/>
              <a:t>Database models</a:t>
            </a:r>
          </a:p>
          <a:p>
            <a:r>
              <a:rPr lang="en-US" sz="1800" dirty="0" err="1"/>
              <a:t>GraphQL</a:t>
            </a:r>
            <a:r>
              <a:rPr lang="en-US" sz="1800" dirty="0"/>
              <a:t> </a:t>
            </a:r>
          </a:p>
          <a:p>
            <a:r>
              <a:rPr lang="en-US" sz="1800" dirty="0"/>
              <a:t>Passport-</a:t>
            </a:r>
            <a:r>
              <a:rPr lang="en-US" sz="1800" dirty="0" err="1"/>
              <a:t>jwt</a:t>
            </a:r>
            <a:r>
              <a:rPr lang="en-US" sz="1800" dirty="0"/>
              <a:t> authentication</a:t>
            </a:r>
          </a:p>
          <a:p>
            <a:r>
              <a:rPr lang="en-US" sz="1800" dirty="0"/>
              <a:t>Express API routes </a:t>
            </a:r>
          </a:p>
          <a:p>
            <a:r>
              <a:rPr lang="en-US" sz="1800" dirty="0"/>
              <a:t>MongoDB</a:t>
            </a:r>
          </a:p>
          <a:p>
            <a:r>
              <a:rPr lang="en-US" sz="1800" dirty="0"/>
              <a:t>Database interface </a:t>
            </a:r>
          </a:p>
          <a:p>
            <a:r>
              <a:rPr lang="en-US" sz="1800" dirty="0"/>
              <a:t>Redux	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CF930322-DCB4-489F-954E-16F88DC48A05}"/>
              </a:ext>
            </a:extLst>
          </p:cNvPr>
          <p:cNvSpPr txBox="1">
            <a:spLocks/>
          </p:cNvSpPr>
          <p:nvPr/>
        </p:nvSpPr>
        <p:spPr>
          <a:xfrm>
            <a:off x="7838383" y="2484984"/>
            <a:ext cx="3703056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Vicki</a:t>
            </a:r>
            <a:endParaRPr lang="en-US" sz="800" dirty="0"/>
          </a:p>
          <a:p>
            <a:r>
              <a:rPr lang="en-US" sz="1800" dirty="0"/>
              <a:t>Project organizer</a:t>
            </a:r>
          </a:p>
          <a:p>
            <a:r>
              <a:rPr lang="en-US" sz="1800" dirty="0"/>
              <a:t>Trello</a:t>
            </a:r>
          </a:p>
          <a:p>
            <a:r>
              <a:rPr lang="en-US" sz="1800" dirty="0"/>
              <a:t>Balsamiq</a:t>
            </a:r>
          </a:p>
          <a:p>
            <a:r>
              <a:rPr lang="en-US" sz="1800" dirty="0"/>
              <a:t>Presentation/video</a:t>
            </a:r>
          </a:p>
          <a:p>
            <a:r>
              <a:rPr lang="en-US" sz="1800" dirty="0"/>
              <a:t>Login Screen – Material-UI</a:t>
            </a:r>
          </a:p>
          <a:p>
            <a:r>
              <a:rPr lang="en-US" sz="1800" dirty="0" err="1"/>
              <a:t>Axios</a:t>
            </a:r>
            <a:r>
              <a:rPr lang="en-US" sz="1800" dirty="0"/>
              <a:t> (API login route)</a:t>
            </a:r>
          </a:p>
          <a:p>
            <a:r>
              <a:rPr lang="en-US" sz="1800" dirty="0"/>
              <a:t>Seed data for database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30857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B65F-D407-421F-80E9-6292C89E3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Requirements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B38C0-8934-4D1A-9DE2-3F78D520D87B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80322" y="2231099"/>
            <a:ext cx="3049702" cy="42038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MERN Stack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MongoDB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Express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React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Model/View/Controller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439B60-E674-4478-BD02-1D9130C30EE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273018" y="2231099"/>
            <a:ext cx="2291557" cy="2913513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ApexCharts.js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Axios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Bcrypt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GraphQL</a:t>
            </a:r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Material-UI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Passport-</a:t>
            </a:r>
            <a:r>
              <a:rPr lang="en-US" sz="1600" dirty="0" err="1"/>
              <a:t>jwt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Redux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2CE848-AF82-41DA-8E2E-E4B0B1B0DAC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224156" y="2231099"/>
            <a:ext cx="3070025" cy="348731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GitHub repository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Custom project setup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Babel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Webpack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.</a:t>
            </a:r>
            <a:r>
              <a:rPr lang="en-US" sz="1600" dirty="0" err="1"/>
              <a:t>eslint</a:t>
            </a:r>
            <a:r>
              <a:rPr lang="en-US" sz="1600" dirty="0"/>
              <a:t>(</a:t>
            </a:r>
            <a:r>
              <a:rPr lang="en-US" sz="1600" dirty="0" err="1"/>
              <a:t>airbnb</a:t>
            </a:r>
            <a:r>
              <a:rPr lang="en-US" sz="1600" dirty="0"/>
              <a:t>)/prettier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.env (sensitive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Trello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Balsamiq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Heroku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65551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E9776-6DDA-4D8E-B2EC-515C4545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 – database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21BD0-370D-478C-A0EB-04C555160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1" y="2532885"/>
            <a:ext cx="4309245" cy="366914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Database: MongoDB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Data models: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User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Transaction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Seed data (seedDB.js)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Query/route creation (</a:t>
            </a:r>
            <a:r>
              <a:rPr lang="en-US" sz="2000" dirty="0" err="1"/>
              <a:t>graphQL</a:t>
            </a:r>
            <a:r>
              <a:rPr lang="en-US" sz="2000" dirty="0"/>
              <a:t>)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0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0988C4-CF77-4D9F-B038-6BF695F96A50}"/>
              </a:ext>
            </a:extLst>
          </p:cNvPr>
          <p:cNvGrpSpPr/>
          <p:nvPr/>
        </p:nvGrpSpPr>
        <p:grpSpPr>
          <a:xfrm>
            <a:off x="5152246" y="2245054"/>
            <a:ext cx="4437081" cy="3485354"/>
            <a:chOff x="6175832" y="2245054"/>
            <a:chExt cx="4437081" cy="348535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D4DB91-2F5E-4CAA-A915-02D7ED1563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0615" y="4927606"/>
              <a:ext cx="302500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326931-0551-4EF7-9B6A-0768B694F4E2}"/>
                </a:ext>
              </a:extLst>
            </p:cNvPr>
            <p:cNvSpPr txBox="1"/>
            <p:nvPr/>
          </p:nvSpPr>
          <p:spPr>
            <a:xfrm>
              <a:off x="6605516" y="4552137"/>
              <a:ext cx="3515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authenticated endpoints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A318D7F-3910-491C-B304-5B653DE79124}"/>
                </a:ext>
              </a:extLst>
            </p:cNvPr>
            <p:cNvGrpSpPr/>
            <p:nvPr/>
          </p:nvGrpSpPr>
          <p:grpSpPr>
            <a:xfrm>
              <a:off x="7634795" y="2245054"/>
              <a:ext cx="1456649" cy="575662"/>
              <a:chOff x="1249582" y="0"/>
              <a:chExt cx="1512034" cy="756017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374F1DF-03EB-4695-80CD-AFFA03C330D6}"/>
                  </a:ext>
                </a:extLst>
              </p:cNvPr>
              <p:cNvSpPr/>
              <p:nvPr/>
            </p:nvSpPr>
            <p:spPr>
              <a:xfrm>
                <a:off x="1249582" y="0"/>
                <a:ext cx="1512034" cy="75601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ectangle: Rounded Corners 4">
                <a:extLst>
                  <a:ext uri="{FF2B5EF4-FFF2-40B4-BE49-F238E27FC236}">
                    <a16:creationId xmlns:a16="http://schemas.microsoft.com/office/drawing/2014/main" id="{1D0AE651-9AAE-4157-8318-B55E05054A89}"/>
                  </a:ext>
                </a:extLst>
              </p:cNvPr>
              <p:cNvSpPr txBox="1"/>
              <p:nvPr/>
            </p:nvSpPr>
            <p:spPr>
              <a:xfrm>
                <a:off x="1271725" y="22143"/>
                <a:ext cx="1467748" cy="71173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dirty="0"/>
                  <a:t>Log in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F84EC8-FAE6-436E-8A80-834ECAD75363}"/>
                </a:ext>
              </a:extLst>
            </p:cNvPr>
            <p:cNvGrpSpPr/>
            <p:nvPr/>
          </p:nvGrpSpPr>
          <p:grpSpPr>
            <a:xfrm>
              <a:off x="7634795" y="2986909"/>
              <a:ext cx="1456649" cy="660092"/>
              <a:chOff x="1249582" y="0"/>
              <a:chExt cx="1512034" cy="756017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E8CE0634-BAD3-4AC9-A1B2-C5EB9920AACC}"/>
                  </a:ext>
                </a:extLst>
              </p:cNvPr>
              <p:cNvSpPr/>
              <p:nvPr/>
            </p:nvSpPr>
            <p:spPr>
              <a:xfrm>
                <a:off x="1249582" y="0"/>
                <a:ext cx="1512034" cy="75601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Rectangle: Rounded Corners 4">
                <a:extLst>
                  <a:ext uri="{FF2B5EF4-FFF2-40B4-BE49-F238E27FC236}">
                    <a16:creationId xmlns:a16="http://schemas.microsoft.com/office/drawing/2014/main" id="{C1C99E99-FA15-4602-BC84-3F472D433CAC}"/>
                  </a:ext>
                </a:extLst>
              </p:cNvPr>
              <p:cNvSpPr txBox="1"/>
              <p:nvPr/>
            </p:nvSpPr>
            <p:spPr>
              <a:xfrm>
                <a:off x="1271725" y="22143"/>
                <a:ext cx="1467748" cy="71173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buNone/>
                </a:pPr>
                <a:r>
                  <a:rPr lang="en-US" sz="2000" dirty="0"/>
                  <a:t>User</a:t>
                </a:r>
              </a:p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dirty="0"/>
                  <a:t>authentication</a:t>
                </a:r>
                <a:endParaRPr lang="en-US" sz="1400" kern="1200" dirty="0"/>
              </a:p>
            </p:txBody>
          </p:sp>
        </p:grpSp>
        <p:sp>
          <p:nvSpPr>
            <p:cNvPr id="12" name="Arrow: Curved Left 11">
              <a:extLst>
                <a:ext uri="{FF2B5EF4-FFF2-40B4-BE49-F238E27FC236}">
                  <a16:creationId xmlns:a16="http://schemas.microsoft.com/office/drawing/2014/main" id="{9BBDA467-475D-42B2-AA8F-5BADFB8F73E9}"/>
                </a:ext>
              </a:extLst>
            </p:cNvPr>
            <p:cNvSpPr/>
            <p:nvPr/>
          </p:nvSpPr>
          <p:spPr>
            <a:xfrm>
              <a:off x="9313050" y="3224523"/>
              <a:ext cx="614255" cy="926027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Arrow: Curved Left 12">
              <a:extLst>
                <a:ext uri="{FF2B5EF4-FFF2-40B4-BE49-F238E27FC236}">
                  <a16:creationId xmlns:a16="http://schemas.microsoft.com/office/drawing/2014/main" id="{74242D9A-1725-465C-9D81-52B685F13397}"/>
                </a:ext>
              </a:extLst>
            </p:cNvPr>
            <p:cNvSpPr/>
            <p:nvPr/>
          </p:nvSpPr>
          <p:spPr>
            <a:xfrm rot="10800000">
              <a:off x="6833615" y="2403689"/>
              <a:ext cx="614255" cy="926027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581811-BCCE-4D23-9EA0-7AD933CEF805}"/>
                </a:ext>
              </a:extLst>
            </p:cNvPr>
            <p:cNvSpPr txBox="1"/>
            <p:nvPr/>
          </p:nvSpPr>
          <p:spPr>
            <a:xfrm>
              <a:off x="6175832" y="2682036"/>
              <a:ext cx="599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FAIL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062C78B-B2A6-4221-9ED0-91F4DC5DF5D5}"/>
                </a:ext>
              </a:extLst>
            </p:cNvPr>
            <p:cNvSpPr txBox="1"/>
            <p:nvPr/>
          </p:nvSpPr>
          <p:spPr>
            <a:xfrm>
              <a:off x="9968249" y="3462335"/>
              <a:ext cx="644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PASS</a:t>
              </a: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FBE2A82-5E4E-46ED-88F0-D463AABACD7C}"/>
                </a:ext>
              </a:extLst>
            </p:cNvPr>
            <p:cNvSpPr/>
            <p:nvPr/>
          </p:nvSpPr>
          <p:spPr>
            <a:xfrm>
              <a:off x="7728294" y="5095583"/>
              <a:ext cx="1269650" cy="634825"/>
            </a:xfrm>
            <a:custGeom>
              <a:avLst/>
              <a:gdLst>
                <a:gd name="connsiteX0" fmla="*/ 0 w 1269650"/>
                <a:gd name="connsiteY0" fmla="*/ 63483 h 634825"/>
                <a:gd name="connsiteX1" fmla="*/ 63483 w 1269650"/>
                <a:gd name="connsiteY1" fmla="*/ 0 h 634825"/>
                <a:gd name="connsiteX2" fmla="*/ 1206168 w 1269650"/>
                <a:gd name="connsiteY2" fmla="*/ 0 h 634825"/>
                <a:gd name="connsiteX3" fmla="*/ 1269651 w 1269650"/>
                <a:gd name="connsiteY3" fmla="*/ 63483 h 634825"/>
                <a:gd name="connsiteX4" fmla="*/ 1269650 w 1269650"/>
                <a:gd name="connsiteY4" fmla="*/ 571343 h 634825"/>
                <a:gd name="connsiteX5" fmla="*/ 1206167 w 1269650"/>
                <a:gd name="connsiteY5" fmla="*/ 634826 h 634825"/>
                <a:gd name="connsiteX6" fmla="*/ 63483 w 1269650"/>
                <a:gd name="connsiteY6" fmla="*/ 634825 h 634825"/>
                <a:gd name="connsiteX7" fmla="*/ 0 w 1269650"/>
                <a:gd name="connsiteY7" fmla="*/ 571342 h 634825"/>
                <a:gd name="connsiteX8" fmla="*/ 0 w 1269650"/>
                <a:gd name="connsiteY8" fmla="*/ 63483 h 63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9650" h="634825">
                  <a:moveTo>
                    <a:pt x="0" y="63483"/>
                  </a:moveTo>
                  <a:cubicBezTo>
                    <a:pt x="0" y="28422"/>
                    <a:pt x="28422" y="0"/>
                    <a:pt x="63483" y="0"/>
                  </a:cubicBezTo>
                  <a:lnTo>
                    <a:pt x="1206168" y="0"/>
                  </a:lnTo>
                  <a:cubicBezTo>
                    <a:pt x="1241229" y="0"/>
                    <a:pt x="1269651" y="28422"/>
                    <a:pt x="1269651" y="63483"/>
                  </a:cubicBezTo>
                  <a:cubicBezTo>
                    <a:pt x="1269651" y="232770"/>
                    <a:pt x="1269650" y="402056"/>
                    <a:pt x="1269650" y="571343"/>
                  </a:cubicBezTo>
                  <a:cubicBezTo>
                    <a:pt x="1269650" y="606404"/>
                    <a:pt x="1241228" y="634826"/>
                    <a:pt x="1206167" y="634826"/>
                  </a:cubicBezTo>
                  <a:lnTo>
                    <a:pt x="63483" y="634825"/>
                  </a:lnTo>
                  <a:cubicBezTo>
                    <a:pt x="28422" y="634825"/>
                    <a:pt x="0" y="606403"/>
                    <a:pt x="0" y="571342"/>
                  </a:cubicBezTo>
                  <a:lnTo>
                    <a:pt x="0" y="6348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743" tIns="75743" rIns="75743" bIns="7574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 err="1"/>
                <a:t>graphQL</a:t>
              </a:r>
              <a:endParaRPr lang="en-US" sz="1500" kern="1200" dirty="0"/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045A68E-EBB8-41AF-8EA4-80F339FF8B88}"/>
              </a:ext>
            </a:extLst>
          </p:cNvPr>
          <p:cNvSpPr/>
          <p:nvPr/>
        </p:nvSpPr>
        <p:spPr>
          <a:xfrm>
            <a:off x="9103960" y="2245054"/>
            <a:ext cx="1392071" cy="57566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 up</a:t>
            </a:r>
          </a:p>
        </p:txBody>
      </p:sp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F2065860-5076-4D06-B2F7-6F07EE1DFC57}"/>
              </a:ext>
            </a:extLst>
          </p:cNvPr>
          <p:cNvSpPr/>
          <p:nvPr/>
        </p:nvSpPr>
        <p:spPr>
          <a:xfrm>
            <a:off x="8115098" y="2464790"/>
            <a:ext cx="960706" cy="129108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861F005-EE26-46D4-B104-2C2F5ADA25FA}"/>
              </a:ext>
            </a:extLst>
          </p:cNvPr>
          <p:cNvSpPr/>
          <p:nvPr/>
        </p:nvSpPr>
        <p:spPr>
          <a:xfrm>
            <a:off x="4948839" y="3591461"/>
            <a:ext cx="1392071" cy="30777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Axios</a:t>
            </a:r>
            <a:endParaRPr lang="en-US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3FF90DBE-FFBE-43C7-BFCE-DFDEC7FC05AB}"/>
              </a:ext>
            </a:extLst>
          </p:cNvPr>
          <p:cNvSpPr/>
          <p:nvPr/>
        </p:nvSpPr>
        <p:spPr>
          <a:xfrm>
            <a:off x="6550101" y="5895336"/>
            <a:ext cx="1578863" cy="6675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Transaction</a:t>
            </a:r>
          </a:p>
          <a:p>
            <a:pPr algn="ctr"/>
            <a:r>
              <a:rPr lang="en-US" sz="1200" dirty="0"/>
              <a:t>Table</a:t>
            </a:r>
          </a:p>
        </p:txBody>
      </p:sp>
      <p:sp>
        <p:nvSpPr>
          <p:cNvPr id="37" name="Cylinder 36">
            <a:extLst>
              <a:ext uri="{FF2B5EF4-FFF2-40B4-BE49-F238E27FC236}">
                <a16:creationId xmlns:a16="http://schemas.microsoft.com/office/drawing/2014/main" id="{0B2E73D9-EACC-429E-AF09-638FB702C873}"/>
              </a:ext>
            </a:extLst>
          </p:cNvPr>
          <p:cNvSpPr/>
          <p:nvPr/>
        </p:nvSpPr>
        <p:spPr>
          <a:xfrm>
            <a:off x="6536235" y="3816763"/>
            <a:ext cx="1578863" cy="6675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User</a:t>
            </a:r>
          </a:p>
          <a:p>
            <a:pPr algn="ctr"/>
            <a:r>
              <a:rPr lang="en-US" sz="1200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732279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7F7C-A0B0-4273-8A45-9E85841F5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ApexCharts.js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E45B96F-2442-4230-BB1B-11323DA7380D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xfrm>
            <a:off x="4335241" y="2336873"/>
            <a:ext cx="2283697" cy="1524000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AE69374-56A1-4400-96AA-35C68479145A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tretch>
            <a:fillRect/>
          </a:stretch>
        </p:blipFill>
        <p:spPr>
          <a:xfrm>
            <a:off x="7330539" y="2336873"/>
            <a:ext cx="2863780" cy="152400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B020B92-5CAB-461B-9F38-BC3AB685A452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2052155" y="6191691"/>
            <a:ext cx="6870192" cy="472430"/>
          </a:xfrm>
        </p:spPr>
        <p:txBody>
          <a:bodyPr>
            <a:noAutofit/>
          </a:bodyPr>
          <a:lstStyle/>
          <a:p>
            <a:pPr algn="ctr"/>
            <a:r>
              <a:rPr lang="en-US" sz="2000" dirty="0"/>
              <a:t>Built-in support for React components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61A053B-E9DC-4969-B83B-F8C100AA62F0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5"/>
          <a:stretch>
            <a:fillRect/>
          </a:stretch>
        </p:blipFill>
        <p:spPr>
          <a:xfrm>
            <a:off x="753627" y="2336873"/>
            <a:ext cx="2903087" cy="1524000"/>
          </a:xfrm>
        </p:spPr>
      </p:pic>
      <p:pic>
        <p:nvPicPr>
          <p:cNvPr id="22" name="Picture Placeholder 14">
            <a:extLst>
              <a:ext uri="{FF2B5EF4-FFF2-40B4-BE49-F238E27FC236}">
                <a16:creationId xmlns:a16="http://schemas.microsoft.com/office/drawing/2014/main" id="{650E9122-65C0-4492-93B3-DFA555456B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9476" y="4164984"/>
            <a:ext cx="3815549" cy="179958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2934409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2815</TotalTime>
  <Words>721</Words>
  <Application>Microsoft Office PowerPoint</Application>
  <PresentationFormat>Widescreen</PresentationFormat>
  <Paragraphs>206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Trebuchet MS</vt:lpstr>
      <vt:lpstr>Berlin</vt:lpstr>
      <vt:lpstr>Peppermint</vt:lpstr>
      <vt:lpstr>What is Peppermint?</vt:lpstr>
      <vt:lpstr>Problem(s) to Solve</vt:lpstr>
      <vt:lpstr>Design Process - wireframe</vt:lpstr>
      <vt:lpstr>Design Process – project management tool</vt:lpstr>
      <vt:lpstr>Design Process -  assignments</vt:lpstr>
      <vt:lpstr>Technology Requirements</vt:lpstr>
      <vt:lpstr>Design Process – database integration</vt:lpstr>
      <vt:lpstr>ApexCharts.js</vt:lpstr>
      <vt:lpstr>graphQL and graphiQL(GUI)</vt:lpstr>
      <vt:lpstr>Material-UI</vt:lpstr>
      <vt:lpstr>Redux</vt:lpstr>
      <vt:lpstr>Peppermint Demo </vt:lpstr>
      <vt:lpstr>Future Development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Peppermint</dc:title>
  <dc:creator>Vicki Hope</dc:creator>
  <cp:lastModifiedBy>Vicki Hope</cp:lastModifiedBy>
  <cp:revision>81</cp:revision>
  <dcterms:created xsi:type="dcterms:W3CDTF">2019-02-10T23:21:24Z</dcterms:created>
  <dcterms:modified xsi:type="dcterms:W3CDTF">2019-02-13T04:38:52Z</dcterms:modified>
</cp:coreProperties>
</file>